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66" r:id="rId11"/>
    <p:sldId id="308" r:id="rId12"/>
    <p:sldId id="272" r:id="rId13"/>
    <p:sldId id="268" r:id="rId14"/>
    <p:sldId id="299" r:id="rId15"/>
    <p:sldId id="288" r:id="rId16"/>
    <p:sldId id="300" r:id="rId17"/>
    <p:sldId id="293" r:id="rId18"/>
    <p:sldId id="298" r:id="rId19"/>
    <p:sldId id="294" r:id="rId20"/>
    <p:sldId id="301" r:id="rId21"/>
    <p:sldId id="295" r:id="rId22"/>
    <p:sldId id="305" r:id="rId23"/>
    <p:sldId id="304" r:id="rId24"/>
    <p:sldId id="303" r:id="rId25"/>
    <p:sldId id="307" r:id="rId26"/>
    <p:sldId id="306" r:id="rId27"/>
    <p:sldId id="264" r:id="rId28"/>
    <p:sldId id="296"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jp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4DA8C5-8311-17F1-ADB4-31E1E67AD565}"/>
              </a:ext>
            </a:extLst>
          </p:cNvPr>
          <p:cNvSpPr txBox="1"/>
          <p:nvPr/>
        </p:nvSpPr>
        <p:spPr>
          <a:xfrm>
            <a:off x="214313" y="354177"/>
            <a:ext cx="3459616" cy="369332"/>
          </a:xfrm>
          <a:prstGeom prst="rect">
            <a:avLst/>
          </a:prstGeom>
          <a:noFill/>
        </p:spPr>
        <p:txBody>
          <a:bodyPr wrap="square">
            <a:spAutoFit/>
          </a:bodyPr>
          <a:lstStyle/>
          <a:p>
            <a:r>
              <a:rPr lang="es-ES" b="1" dirty="0">
                <a:latin typeface="Times New Roman" panose="02020603050405020304" pitchFamily="18" charset="0"/>
                <a:cs typeface="Times New Roman" panose="02020603050405020304" pitchFamily="18" charset="0"/>
              </a:rPr>
              <a:t>METODOLOGÍA CRISP-DM</a:t>
            </a:r>
          </a:p>
        </p:txBody>
      </p:sp>
    </p:spTree>
    <p:extLst>
      <p:ext uri="{BB962C8B-B14F-4D97-AF65-F5344CB8AC3E}">
        <p14:creationId xmlns:p14="http://schemas.microsoft.com/office/powerpoint/2010/main" val="147134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7620498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352010" y="1787425"/>
            <a:ext cx="3773790"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DESARROLLO</a:t>
            </a:r>
          </a:p>
        </p:txBody>
      </p:sp>
    </p:spTree>
    <p:extLst>
      <p:ext uri="{BB962C8B-B14F-4D97-AF65-F5344CB8AC3E}">
        <p14:creationId xmlns:p14="http://schemas.microsoft.com/office/powerpoint/2010/main" val="285520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136165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DATASET</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388134" y="1444183"/>
            <a:ext cx="7415726" cy="1278944"/>
          </a:xfrm>
          <a:prstGeom prst="rect">
            <a:avLst/>
          </a:prstGeom>
        </p:spPr>
      </p:pic>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650627" y="3826432"/>
            <a:ext cx="2890739" cy="1976187"/>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8" y="1117815"/>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275111"/>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Tree>
    <p:extLst>
      <p:ext uri="{BB962C8B-B14F-4D97-AF65-F5344CB8AC3E}">
        <p14:creationId xmlns:p14="http://schemas.microsoft.com/office/powerpoint/2010/main" val="237938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4374255" y="5342315"/>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a:t>
            </a:r>
            <a:r>
              <a:rPr lang="es-MX" sz="1200" dirty="0">
                <a:latin typeface="Times New Roman" panose="02020603050405020304" pitchFamily="18" charset="0"/>
                <a:cs typeface="Times New Roman" panose="02020603050405020304" pitchFamily="18" charset="0"/>
              </a:rPr>
              <a:t>Obtenido y modificado de Rodríguez S. (2020)</a:t>
            </a:r>
            <a:endParaRPr lang="es-PE" sz="1200"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sin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1239409"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16802" y="3019293"/>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1860779" y="2972899"/>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9956745" y="2116335"/>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4288329" y="1871656"/>
            <a:ext cx="3782357" cy="3116507"/>
            <a:chOff x="4110034" y="1861892"/>
            <a:chExt cx="3782357" cy="3116507"/>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80317" y="1861892"/>
              <a:ext cx="712054" cy="787265"/>
              <a:chOff x="1033264" y="2919317"/>
              <a:chExt cx="712054" cy="787265"/>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0279" y="3204478"/>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1033264" y="291931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7162576" y="2234430"/>
              <a:ext cx="729815" cy="839390"/>
              <a:chOff x="5088761" y="2384788"/>
              <a:chExt cx="729815" cy="839390"/>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5230109" y="276425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5088761" y="2384788"/>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304447" y="2860086"/>
              <a:ext cx="628826" cy="813609"/>
              <a:chOff x="4316544" y="3522157"/>
              <a:chExt cx="628826" cy="813609"/>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82259" y="3819889"/>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316544" y="3522157"/>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057729"/>
              <a:ext cx="1016432" cy="920670"/>
              <a:chOff x="4110034" y="4057729"/>
              <a:chExt cx="1016432" cy="920670"/>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29984" y="4417430"/>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057729"/>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2795650"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3688611" y="1394824"/>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CDF0A71F-1CDA-FC03-9E55-AD93DA3EFB47}"/>
              </a:ext>
            </a:extLst>
          </p:cNvPr>
          <p:cNvGrpSpPr/>
          <p:nvPr/>
        </p:nvGrpSpPr>
        <p:grpSpPr>
          <a:xfrm>
            <a:off x="9897895" y="3852143"/>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9492208" y="1375529"/>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4304371" y="1031657"/>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10031533" y="999001"/>
            <a:ext cx="1178528" cy="246221"/>
          </a:xfrm>
          <a:prstGeom prst="rect">
            <a:avLst/>
          </a:prstGeom>
          <a:noFill/>
        </p:spPr>
        <p:txBody>
          <a:bodyPr wrap="none" rtlCol="0">
            <a:spAutoFit/>
          </a:bodyPr>
          <a:lstStyle/>
          <a:p>
            <a:r>
              <a:rPr lang="es-PE" sz="1000" dirty="0"/>
              <a:t>Almacenamiento</a:t>
            </a:r>
            <a:endParaRPr lang="es-ES" sz="1000" dirty="0"/>
          </a:p>
        </p:txBody>
      </p:sp>
      <p:cxnSp>
        <p:nvCxnSpPr>
          <p:cNvPr id="3" name="Conector recto de flecha 2">
            <a:extLst>
              <a:ext uri="{FF2B5EF4-FFF2-40B4-BE49-F238E27FC236}">
                <a16:creationId xmlns:a16="http://schemas.microsoft.com/office/drawing/2014/main" id="{22183B66-77DD-D89D-A109-735F1F0A24A6}"/>
              </a:ext>
            </a:extLst>
          </p:cNvPr>
          <p:cNvCxnSpPr>
            <a:cxnSpLocks/>
          </p:cNvCxnSpPr>
          <p:nvPr/>
        </p:nvCxnSpPr>
        <p:spPr>
          <a:xfrm>
            <a:off x="6060619"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650A88-11F6-8446-FCC4-BF2D9004200C}"/>
              </a:ext>
            </a:extLst>
          </p:cNvPr>
          <p:cNvSpPr txBox="1"/>
          <p:nvPr/>
        </p:nvSpPr>
        <p:spPr>
          <a:xfrm>
            <a:off x="7232862" y="1396859"/>
            <a:ext cx="859531" cy="246221"/>
          </a:xfrm>
          <a:prstGeom prst="rect">
            <a:avLst/>
          </a:prstGeom>
          <a:noFill/>
        </p:spPr>
        <p:txBody>
          <a:bodyPr wrap="none" rtlCol="0">
            <a:spAutoFit/>
          </a:bodyPr>
          <a:lstStyle/>
          <a:p>
            <a:r>
              <a:rPr lang="es-PE" sz="1000" dirty="0"/>
              <a:t>Framework</a:t>
            </a:r>
            <a:endParaRPr lang="es-ES" sz="1000" dirty="0"/>
          </a:p>
        </p:txBody>
      </p:sp>
      <p:sp>
        <p:nvSpPr>
          <p:cNvPr id="5" name="Rectángulo 4">
            <a:extLst>
              <a:ext uri="{FF2B5EF4-FFF2-40B4-BE49-F238E27FC236}">
                <a16:creationId xmlns:a16="http://schemas.microsoft.com/office/drawing/2014/main" id="{0259AE61-2FBD-330F-AA97-1BF49861EFB7}"/>
              </a:ext>
            </a:extLst>
          </p:cNvPr>
          <p:cNvSpPr/>
          <p:nvPr/>
        </p:nvSpPr>
        <p:spPr>
          <a:xfrm>
            <a:off x="6581493" y="1804307"/>
            <a:ext cx="2266075" cy="1736286"/>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recto de flecha 6">
            <a:extLst>
              <a:ext uri="{FF2B5EF4-FFF2-40B4-BE49-F238E27FC236}">
                <a16:creationId xmlns:a16="http://schemas.microsoft.com/office/drawing/2014/main" id="{C4719E36-AAF3-825F-BC54-3B51AB9CBB23}"/>
              </a:ext>
            </a:extLst>
          </p:cNvPr>
          <p:cNvCxnSpPr>
            <a:cxnSpLocks/>
          </p:cNvCxnSpPr>
          <p:nvPr/>
        </p:nvCxnSpPr>
        <p:spPr>
          <a:xfrm>
            <a:off x="8937333"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3DE9F6B-8C4B-8E86-5570-C79A784A9D1A}"/>
              </a:ext>
            </a:extLst>
          </p:cNvPr>
          <p:cNvSpPr txBox="1"/>
          <p:nvPr/>
        </p:nvSpPr>
        <p:spPr>
          <a:xfrm>
            <a:off x="7493017" y="3660508"/>
            <a:ext cx="388248" cy="246221"/>
          </a:xfrm>
          <a:prstGeom prst="rect">
            <a:avLst/>
          </a:prstGeom>
          <a:noFill/>
        </p:spPr>
        <p:txBody>
          <a:bodyPr wrap="none" rtlCol="0">
            <a:spAutoFit/>
          </a:bodyPr>
          <a:lstStyle/>
          <a:p>
            <a:r>
              <a:rPr lang="es-PE" sz="1000" dirty="0"/>
              <a:t>API</a:t>
            </a:r>
            <a:endParaRPr lang="es-ES" sz="1000" dirty="0"/>
          </a:p>
        </p:txBody>
      </p:sp>
      <p:sp>
        <p:nvSpPr>
          <p:cNvPr id="9" name="Rectángulo 8">
            <a:extLst>
              <a:ext uri="{FF2B5EF4-FFF2-40B4-BE49-F238E27FC236}">
                <a16:creationId xmlns:a16="http://schemas.microsoft.com/office/drawing/2014/main" id="{0CDB230B-E449-90A6-3218-278EB00ADCEA}"/>
              </a:ext>
            </a:extLst>
          </p:cNvPr>
          <p:cNvSpPr/>
          <p:nvPr/>
        </p:nvSpPr>
        <p:spPr>
          <a:xfrm>
            <a:off x="6579143" y="3961235"/>
            <a:ext cx="2266075" cy="1941481"/>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0735AF5C-375A-0DB9-8B33-B58611159444}"/>
              </a:ext>
            </a:extLst>
          </p:cNvPr>
          <p:cNvSpPr txBox="1"/>
          <p:nvPr/>
        </p:nvSpPr>
        <p:spPr>
          <a:xfrm>
            <a:off x="7320084" y="4437167"/>
            <a:ext cx="784189" cy="276999"/>
          </a:xfrm>
          <a:prstGeom prst="rect">
            <a:avLst/>
          </a:prstGeom>
          <a:noFill/>
        </p:spPr>
        <p:txBody>
          <a:bodyPr wrap="none" rtlCol="0">
            <a:spAutoFit/>
          </a:bodyPr>
          <a:lstStyle/>
          <a:p>
            <a:r>
              <a:rPr lang="es-PE" sz="1200" b="1" dirty="0" err="1"/>
              <a:t>ApisNet</a:t>
            </a:r>
            <a:endParaRPr lang="es-ES" b="1" dirty="0"/>
          </a:p>
        </p:txBody>
      </p:sp>
      <p:pic>
        <p:nvPicPr>
          <p:cNvPr id="16" name="Imagen 15">
            <a:extLst>
              <a:ext uri="{FF2B5EF4-FFF2-40B4-BE49-F238E27FC236}">
                <a16:creationId xmlns:a16="http://schemas.microsoft.com/office/drawing/2014/main" id="{5AFBE5A2-D694-A8BD-632F-6E5F6FB50E8D}"/>
              </a:ext>
            </a:extLst>
          </p:cNvPr>
          <p:cNvPicPr>
            <a:picLocks noChangeAspect="1"/>
          </p:cNvPicPr>
          <p:nvPr/>
        </p:nvPicPr>
        <p:blipFill>
          <a:blip r:embed="rId11"/>
          <a:stretch>
            <a:fillRect/>
          </a:stretch>
        </p:blipFill>
        <p:spPr>
          <a:xfrm>
            <a:off x="7313685" y="4824902"/>
            <a:ext cx="866775" cy="447675"/>
          </a:xfrm>
          <a:prstGeom prst="rect">
            <a:avLst/>
          </a:prstGeom>
        </p:spPr>
      </p:pic>
    </p:spTree>
    <p:extLst>
      <p:ext uri="{BB962C8B-B14F-4D97-AF65-F5344CB8AC3E}">
        <p14:creationId xmlns:p14="http://schemas.microsoft.com/office/powerpoint/2010/main" val="7618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3765634157"/>
              </p:ext>
            </p:extLst>
          </p:nvPr>
        </p:nvGraphicFramePr>
        <p:xfrm>
          <a:off x="1450521" y="2333549"/>
          <a:ext cx="9290958" cy="2190901"/>
        </p:xfrm>
        <a:graphic>
          <a:graphicData uri="http://schemas.openxmlformats.org/drawingml/2006/table">
            <a:tbl>
              <a:tblPr firstRow="1" bandRow="1">
                <a:tableStyleId>{BC89EF96-8CEA-46FF-86C4-4CE0E7609802}</a:tableStyleId>
              </a:tblPr>
              <a:tblGrid>
                <a:gridCol w="1548493">
                  <a:extLst>
                    <a:ext uri="{9D8B030D-6E8A-4147-A177-3AD203B41FA5}">
                      <a16:colId xmlns:a16="http://schemas.microsoft.com/office/drawing/2014/main" val="875720449"/>
                    </a:ext>
                  </a:extLst>
                </a:gridCol>
                <a:gridCol w="1548493">
                  <a:extLst>
                    <a:ext uri="{9D8B030D-6E8A-4147-A177-3AD203B41FA5}">
                      <a16:colId xmlns:a16="http://schemas.microsoft.com/office/drawing/2014/main" val="1188799850"/>
                    </a:ext>
                  </a:extLst>
                </a:gridCol>
                <a:gridCol w="1548493">
                  <a:extLst>
                    <a:ext uri="{9D8B030D-6E8A-4147-A177-3AD203B41FA5}">
                      <a16:colId xmlns:a16="http://schemas.microsoft.com/office/drawing/2014/main" val="851699235"/>
                    </a:ext>
                  </a:extLst>
                </a:gridCol>
                <a:gridCol w="1548493">
                  <a:extLst>
                    <a:ext uri="{9D8B030D-6E8A-4147-A177-3AD203B41FA5}">
                      <a16:colId xmlns:a16="http://schemas.microsoft.com/office/drawing/2014/main" val="2750710099"/>
                    </a:ext>
                  </a:extLst>
                </a:gridCol>
                <a:gridCol w="1548493">
                  <a:extLst>
                    <a:ext uri="{9D8B030D-6E8A-4147-A177-3AD203B41FA5}">
                      <a16:colId xmlns:a16="http://schemas.microsoft.com/office/drawing/2014/main" val="1684481935"/>
                    </a:ext>
                  </a:extLst>
                </a:gridCol>
                <a:gridCol w="1548493">
                  <a:extLst>
                    <a:ext uri="{9D8B030D-6E8A-4147-A177-3AD203B41FA5}">
                      <a16:colId xmlns:a16="http://schemas.microsoft.com/office/drawing/2014/main" val="3018411164"/>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Exactitud (</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tc>
                  <a:txBody>
                    <a:bodyPr/>
                    <a:lstStyle/>
                    <a:p>
                      <a:pPr algn="ctr"/>
                      <a:r>
                        <a:rPr lang="es-PE" dirty="0">
                          <a:latin typeface="Times New Roman" panose="02020603050405020304" pitchFamily="18" charset="0"/>
                          <a:cs typeface="Times New Roman" panose="02020603050405020304" pitchFamily="18" charset="0"/>
                        </a:rPr>
                        <a:t>F1-score</a:t>
                      </a:r>
                      <a:endParaRPr lang="es-E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77.00%</a:t>
                      </a:r>
                      <a:endParaRPr lang="es-ES" dirty="0"/>
                    </a:p>
                  </a:txBody>
                  <a:tcPr/>
                </a:tc>
                <a:tc>
                  <a:txBody>
                    <a:bodyPr/>
                    <a:lstStyle/>
                    <a:p>
                      <a:pPr algn="ctr"/>
                      <a:r>
                        <a:rPr lang="es-PE" dirty="0"/>
                        <a:t>98.00%</a:t>
                      </a:r>
                      <a:endParaRPr lang="es-ES" dirty="0"/>
                    </a:p>
                  </a:txBody>
                  <a:tcPr/>
                </a:tc>
                <a:tc>
                  <a:txBody>
                    <a:bodyPr/>
                    <a:lstStyle/>
                    <a:p>
                      <a:pPr algn="ctr"/>
                      <a:r>
                        <a:rPr lang="es-PE" dirty="0"/>
                        <a:t>76.70%</a:t>
                      </a:r>
                      <a:endParaRPr lang="es-ES" dirty="0"/>
                    </a:p>
                  </a:txBody>
                  <a:tcPr/>
                </a:tc>
                <a:tc>
                  <a:txBody>
                    <a:bodyPr/>
                    <a:lstStyle/>
                    <a:p>
                      <a:pPr algn="ctr"/>
                      <a:r>
                        <a:rPr lang="es-PE" dirty="0"/>
                        <a:t>89.00%</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92.00%</a:t>
                      </a:r>
                      <a:endParaRPr lang="es-ES" dirty="0"/>
                    </a:p>
                  </a:txBody>
                  <a:tcPr/>
                </a:tc>
                <a:tc>
                  <a:txBody>
                    <a:bodyPr/>
                    <a:lstStyle/>
                    <a:p>
                      <a:pPr algn="ctr"/>
                      <a:r>
                        <a:rPr lang="es-PE" dirty="0"/>
                        <a:t>90.00%</a:t>
                      </a:r>
                      <a:endParaRPr lang="es-ES" dirty="0"/>
                    </a:p>
                  </a:txBody>
                  <a:tcPr/>
                </a:tc>
                <a:tc>
                  <a:txBody>
                    <a:bodyPr/>
                    <a:lstStyle/>
                    <a:p>
                      <a:pPr algn="ctr"/>
                      <a:r>
                        <a:rPr lang="es-PE" dirty="0"/>
                        <a:t>89.70%</a:t>
                      </a:r>
                      <a:endParaRPr lang="es-ES" dirty="0"/>
                    </a:p>
                  </a:txBody>
                  <a:tcPr/>
                </a:tc>
                <a:tc>
                  <a:txBody>
                    <a:bodyPr/>
                    <a:lstStyle/>
                    <a:p>
                      <a:pPr algn="ctr"/>
                      <a:r>
                        <a:rPr lang="es-PE" dirty="0"/>
                        <a:t>93.00%</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74.90%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92.50%</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96082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COMPARATIVO DE MODELOS EVALUADOS</a:t>
            </a:r>
          </a:p>
        </p:txBody>
      </p:sp>
    </p:spTree>
    <p:extLst>
      <p:ext uri="{BB962C8B-B14F-4D97-AF65-F5344CB8AC3E}">
        <p14:creationId xmlns:p14="http://schemas.microsoft.com/office/powerpoint/2010/main" val="429204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738664"/>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379693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DISCUSIÓN DE RESULTADOS</a:t>
            </a:r>
            <a:endPar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 acurracy del 95.27% utilizando redes neuronales artificiales. Nuestro enfoque con VGG19 logra un acurracy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 acurracy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a:t>
            </a:r>
            <a:r>
              <a:rPr lang="es-ES" sz="1200" dirty="0">
                <a:latin typeface="Times New Roman" panose="02020603050405020304" pitchFamily="18" charset="0"/>
                <a:cs typeface="Times New Roman" panose="02020603050405020304" pitchFamily="18" charset="0"/>
              </a:rPr>
              <a:t>acurracy</a:t>
            </a:r>
            <a:r>
              <a:rPr lang="es-ES" sz="1200" b="0" i="0" dirty="0">
                <a:solidFill>
                  <a:schemeClr val="tx1"/>
                </a:solidFill>
                <a:effectLst/>
                <a:latin typeface="ui-sans-serif"/>
              </a:rPr>
              <a:t> del 94.11%, precisión del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7" y="206481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787318" y="1978904"/>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520758" y="1978419"/>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787318" y="1271018"/>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589044" y="1978419"/>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514346" y="127053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589044" y="120287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128076" y="2400337"/>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128076" y="481686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80" y="4863030"/>
            <a:ext cx="6428577" cy="6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800" dirty="0"/>
              <a:t>¿El uso del Deep learning permitirá detectar de forma temprana el cáncer de próstata?</a:t>
            </a:r>
            <a:endParaRPr lang="es-PE" sz="1800"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258532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Según la OMS la detección temprana de la enfermedad tiene alta probabilidad ser tratada. Sin embargo, la detección temprana de esta enfermedad el Perú resulta un desafío. </a:t>
            </a:r>
          </a:p>
          <a:p>
            <a:pPr marL="171450" indent="-171450" algn="just">
              <a:buFont typeface="Arial" panose="020B0604020202020204" pitchFamily="34" charset="0"/>
              <a:buChar char="•"/>
            </a:pPr>
            <a:endParaRPr lang="es-MX" dirty="0">
              <a:solidFill>
                <a:sysClr val="windowText" lastClr="000000"/>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C2C8F3D-9E00-A3B2-20DD-6E9E9F16828A}"/>
              </a:ext>
            </a:extLst>
          </p:cNvPr>
          <p:cNvSpPr/>
          <p:nvPr/>
        </p:nvSpPr>
        <p:spPr>
          <a:xfrm>
            <a:off x="537267" y="2791031"/>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462088" y="1027231"/>
            <a:ext cx="7340600" cy="360848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detectar el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para la clasificación de imágenes médicas que permita diferenciar entre muestras con cáncer y sin cáncer.</a:t>
            </a:r>
          </a:p>
          <a:p>
            <a:pPr>
              <a:lnSpc>
                <a:spcPct val="150000"/>
              </a:lnSpc>
            </a:pPr>
            <a:r>
              <a:rPr lang="es-PE" altLang="es-PE" dirty="0"/>
              <a:t>Implementar un sistema inteligente que integre el modelo de Deep Learning.</a:t>
            </a:r>
          </a:p>
          <a:p>
            <a:pPr>
              <a:lnSpc>
                <a:spcPct val="150000"/>
              </a:lnSpc>
            </a:pPr>
            <a:r>
              <a:rPr lang="es-PE" altLang="es-PE" dirty="0"/>
              <a:t>Evaluar el rendimiento del sistema inteligente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3059492"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FASES DEL PROYECTO</a:t>
            </a:r>
          </a:p>
        </p:txBody>
      </p:sp>
      <p:pic>
        <p:nvPicPr>
          <p:cNvPr id="4" name="Imagen 3" descr="Diagrama&#10;&#10;Descripción generada automáticamente">
            <a:extLst>
              <a:ext uri="{FF2B5EF4-FFF2-40B4-BE49-F238E27FC236}">
                <a16:creationId xmlns:a16="http://schemas.microsoft.com/office/drawing/2014/main" id="{4766892D-99AA-9815-9476-0D7A7E61E0B7}"/>
              </a:ext>
            </a:extLst>
          </p:cNvPr>
          <p:cNvPicPr>
            <a:picLocks noChangeAspect="1"/>
          </p:cNvPicPr>
          <p:nvPr/>
        </p:nvPicPr>
        <p:blipFill>
          <a:blip r:embed="rId2"/>
          <a:stretch>
            <a:fillRect/>
          </a:stretch>
        </p:blipFill>
        <p:spPr>
          <a:xfrm>
            <a:off x="0" y="1491464"/>
            <a:ext cx="12192000" cy="3875072"/>
          </a:xfrm>
          <a:prstGeom prst="rect">
            <a:avLst/>
          </a:prstGeom>
        </p:spPr>
      </p:pic>
    </p:spTree>
    <p:extLst>
      <p:ext uri="{BB962C8B-B14F-4D97-AF65-F5344CB8AC3E}">
        <p14:creationId xmlns:p14="http://schemas.microsoft.com/office/powerpoint/2010/main" val="2885285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4999</TotalTime>
  <Words>1548</Words>
  <Application>Microsoft Office PowerPoint</Application>
  <PresentationFormat>Panorámica</PresentationFormat>
  <Paragraphs>185</Paragraphs>
  <Slides>28</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28</vt:i4>
      </vt:variant>
    </vt:vector>
  </HeadingPairs>
  <TitlesOfParts>
    <vt:vector size="38"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139</cp:revision>
  <dcterms:created xsi:type="dcterms:W3CDTF">2023-02-20T04:04:20Z</dcterms:created>
  <dcterms:modified xsi:type="dcterms:W3CDTF">2024-11-21T01:47:23Z</dcterms:modified>
</cp:coreProperties>
</file>